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-365760"/>
            <a:ext cx="5120640" cy="5120640"/>
          </a:xfrm>
          <a:prstGeom prst="ellipse">
            <a:avLst/>
          </a:prstGeom>
          <a:solidFill>
            <a:srgbClr val="E8EEFF"/>
          </a:solidFill>
          <a:ln w="12700">
            <a:solidFill>
              <a:srgbClr val="E8EE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503920" y="548640"/>
            <a:ext cx="3840480" cy="3840480"/>
          </a:xfrm>
          <a:prstGeom prst="ellipse">
            <a:avLst/>
          </a:prstGeom>
          <a:solidFill>
            <a:srgbClr val="EEE9FF"/>
          </a:solidFill>
          <a:ln w="12700">
            <a:solidFill>
              <a:srgbClr val="EEE9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480000">
            <a:off x="7543800" y="1143000"/>
            <a:ext cx="3200400" cy="3200400"/>
          </a:xfrm>
          <a:prstGeom prst="roundRect">
            <a:avLst/>
          </a:prstGeom>
          <a:solidFill>
            <a:srgbClr val="FFFFFF">
              <a:alpha val="84000"/>
            </a:srgbClr>
          </a:solidFill>
          <a:ln w="12700">
            <a:solidFill>
              <a:srgbClr val="DCE7FF">
                <a:alpha val="7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50292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7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教学课件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58368" y="1417320"/>
            <a:ext cx="7635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94944" y="2788920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面向真实课堂的结构化教学设计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85800" y="3730752"/>
            <a:ext cx="5166360" cy="1664208"/>
          </a:xfrm>
          <a:prstGeom prst="roundRect">
            <a:avLst/>
          </a:prstGeom>
          <a:solidFill>
            <a:srgbClr val="FFFFFF">
              <a:alpha val="94000"/>
            </a:srgbClr>
          </a:solidFill>
          <a:ln w="12700">
            <a:solidFill>
              <a:srgbClr val="DCE7FF">
                <a:alpha val="9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4005072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课堂定位：适用年级、课时、学生…</a:t>
            </a:r>
            <a:endParaRPr lang="en-US" sz="13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知识目标</a:t>
            </a:r>
            <a:endParaRPr lang="en-US" sz="13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能力目标</a:t>
            </a:r>
            <a:endParaRPr lang="en-US" sz="13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素养目标</a:t>
            </a:r>
            <a:endParaRPr lang="en-US" sz="13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重难点与突破：列出重点、难点、…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692640" y="617220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2026/6/21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09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第3页：温故知新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页标题：先复习我们学过的一次函数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投屏内容：一次函数定义：形如y=kx+b（k≠0，k、b为…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教师讲稿：一次函数的核心是k不能为0，否则就变成常数函数了…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互动问题：有没有同学能说一下，一次函数的自变量x的次数是多…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本页围绕“第3页：温故知新”展开，先抛出问题，再让学生…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F59E0B">
              <a:alpha val="9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第4页：实例引入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页标题：这些场景的规律，一次函数描述不了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投屏内容：投篮轨迹图、石拱桥图、自由落体公式h=½gt²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教师讲稿：大家看，投篮的轨迹是先升后降的曲线，自由落体的下…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互动问题：自由落体公式里，变量和常量分别是什么？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本页围绕“第4页：实例引入”展开，先抛出问题，再让学生…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4F7CFF">
              <a:alpha val="92000"/>
            </a:srgbClr>
          </a:solidFill>
          <a:ln w="12700">
            <a:solidFill>
              <a:srgbClr val="4F7C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第5页：二次函数定义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页标题：什么是二次函数？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投屏内容：定义：形如y=ax²+bx+c（a≠0，a、b、…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教师讲稿：三个要点缺一不可，比如如果a=0，那x²项就消失…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互动问题：大家判断一下，y=3x+2是二次函数吗？y=x²…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5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本页围绕“第5页：二次函数定义”展开，先抛出问题，再让…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7C5CFF">
              <a:alpha val="92000"/>
            </a:srgbClr>
          </a:solidFill>
          <a:ln w="12700">
            <a:solidFill>
              <a:srgbClr val="7C5C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第6页：辨析巩固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页标题：来判断一下哪些是二次函数？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投屏内容：5道判断题：①y=ax²+bx+c ②y=2x²…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教师讲稿：我们一个个来看，①没有说a≠0，所以不一定是；②…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互动问题：有没有同学能说一下④为什么不是二次函数？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本页围绕“第6页：辨析巩固”展开，先抛出问题，再让学生…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38BDF8">
              <a:alpha val="92000"/>
            </a:srgbClr>
          </a:solidFill>
          <a:ln w="12700">
            <a:solidFill>
              <a:srgbClr val="38BDF8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第7页：参数精讲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页标题：三个参数分别有什么用？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投屏内容：入门级要求：a≠0，a决定开口方向（a0开口向上…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教师讲稿：本节课我们先掌握a≠0的核心要求，后续我们会深入…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互动问题：如果a=0，b≠0，这个函数变成什么类型了？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本页围绕“第7页：参数精讲”展开，先抛出问题，再让学生…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10B981">
              <a:alpha val="92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第8页：探究活动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页标题：试着自己列二次函数解析式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投屏内容：两个探究题：①边长为x的正方形，面积y和x的函数…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教师讲稿：给大家5分钟时间分组讨论，列解析式的时候记得考虑…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互动问题：利润问题里，售价x能不能低于30元？能不能高于1…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本页围绕“第8页：探究活动”展开，先抛出问题，再让学生…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F59E0B">
              <a:alpha val="9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-365760"/>
            <a:ext cx="5120640" cy="5120640"/>
          </a:xfrm>
          <a:prstGeom prst="ellipse">
            <a:avLst/>
          </a:prstGeom>
          <a:solidFill>
            <a:srgbClr val="E8EEFF"/>
          </a:solidFill>
          <a:ln w="12700">
            <a:solidFill>
              <a:srgbClr val="E8EE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503920" y="548640"/>
            <a:ext cx="3840480" cy="3840480"/>
          </a:xfrm>
          <a:prstGeom prst="ellipse">
            <a:avLst/>
          </a:prstGeom>
          <a:solidFill>
            <a:srgbClr val="EEE9FF"/>
          </a:solidFill>
          <a:ln w="12700">
            <a:solidFill>
              <a:srgbClr val="EEE9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480000">
            <a:off x="7543800" y="1143000"/>
            <a:ext cx="3200400" cy="3200400"/>
          </a:xfrm>
          <a:prstGeom prst="roundRect">
            <a:avLst/>
          </a:prstGeom>
          <a:solidFill>
            <a:srgbClr val="FFFFFF">
              <a:alpha val="84000"/>
            </a:srgbClr>
          </a:solidFill>
          <a:ln w="12700">
            <a:solidFill>
              <a:srgbClr val="DCE7FF">
                <a:alpha val="7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417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课堂小结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62179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回顾“二次函数”核心问题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用迁移题检验掌握情况</a:t>
            </a:r>
            <a:endParaRPr lang="en-US" sz="18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8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布置分层任务延伸学习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498080" y="5257800"/>
            <a:ext cx="3291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b="1" dirty="0">
                <a:solidFill>
                  <a:srgbClr val="4F7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THANK YOU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课堂定位：适用年级、课时、学生基础、教学场景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适用年级：初中九年级（新授课）、高中一年级（复习课）、中职…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课时：1课时（45分钟）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学生基础：已掌握整式概念、一次函数定义、一元二次方程基本性质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教学场景：常规班课、分层教学、专题补漏均适用，内容可根据学…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5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本页围绕“课堂定位：适用年级、课时、学生基础、教学场景…</a:t>
            </a:r>
            <a:endParaRPr lang="en-US" sz="10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参考讲稿：适用年级：初中九年级（新授课）、高中一年级（…</a:t>
            </a:r>
            <a:endParaRPr lang="en-US" sz="10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课时：1课时（45分钟）</a:t>
            </a:r>
            <a:endParaRPr lang="en-US" sz="10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学生基础：已掌握整式概念、一次函数定义、一元二次方程…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7C5CFF">
              <a:alpha val="92000"/>
            </a:srgbClr>
          </a:solidFill>
          <a:ln w="12700">
            <a:solidFill>
              <a:srgbClr val="7C5C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知识目标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能100%准确判断给出的函数是否为二次函数；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能准确说出二次函数一般形式，以及3个参数的限制条件（核心是…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能正确区分二次函数的二次项、一次项、常数项及对应系数。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本页围绕“知识目标”展开，先抛出问题，再让学生表达依据…</a:t>
            </a:r>
            <a:endParaRPr lang="en-US" sz="105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参考讲稿：能正确区分二次函数的二次项、一次项、常数项及…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38BDF8">
              <a:alpha val="92000"/>
            </a:srgbClr>
          </a:solidFill>
          <a:ln w="12700">
            <a:solidFill>
              <a:srgbClr val="38BDF8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能力目标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能独立完成2个及以上生活场景的二次函数解析式建模；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能快速识别二次函数相关表述中的逻辑错误（如遗漏a≠0的限制…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本页围绕“能力目标”展开，先抛出问题，再让学生表达依据…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10B981">
              <a:alpha val="92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素养目标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能建立“实际问题→抽象函数”的建模思维，至少举出1个生活中…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能通过对比一次函数、二次函数的差异，形成“从特殊到一般”的…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本页围绕“素养目标”展开，先抛出问题，再让学生表达依据…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F59E0B">
              <a:alpha val="92000"/>
            </a:srgbClr>
          </a:solidFill>
          <a:ln w="12700">
            <a:solidFill>
              <a:srgbClr val="F59E0B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重难点与突破：列出重点、难点、突破方式和课堂证据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类别 | 具体内容 | 突破方式 | 课堂验证证据 |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--- | --- | --- | --- |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重点 | 二次函数的定义、一般形式、实际场景建模 | 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4F7CFF"/>
          </a:solidFill>
          <a:ln w="12700">
            <a:solidFill>
              <a:srgbClr val="4F7C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难点 | 二次函数参数a的非零限制、实际问题中自变量的…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本页围绕“重难点与突破：列出重点、难点、突破方式和课堂…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4F7CFF">
              <a:alpha val="92000"/>
            </a:srgbClr>
          </a:solidFill>
          <a:ln w="12700">
            <a:solidFill>
              <a:srgbClr val="4F7C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教学流程：导入、讲解、探究、练习、小结，每个环…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环节 | 时长 | 教师活动 | 学生活动 |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--- | --- | --- | --- |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导入 | 5分钟 | 展示投篮轨迹、石拱桥轮廓、自由落…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7C5CFF"/>
          </a:solidFill>
          <a:ln w="12700">
            <a:solidFill>
              <a:srgbClr val="7C5C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讲解 | 10分钟 | 从3个实例抽象出二次函数的定义…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5C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本页围绕“教学流程：导入、讲解、探究、练习、小结，每个…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7C5CFF">
              <a:alpha val="92000"/>
            </a:srgbClr>
          </a:solidFill>
          <a:ln w="12700">
            <a:solidFill>
              <a:srgbClr val="7C5CF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07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第1页：封面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页标题：二次函数 入门与应用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投屏内容：大标题+适配学段：初中/高中/中职通用+课时：1…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教师讲稿：同学们好，今天我们学习的二次函数是整个中学阶段最…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38BDF8"/>
          </a:solidFill>
          <a:ln w="12700">
            <a:solidFill>
              <a:srgbClr val="38BDF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互动问题：大家先想一想，你生活里见过哪些变化规律不是直线的…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8BDF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本页围绕“第1页：封面”展开，先抛出问题，再让学生表达…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38BDF8">
              <a:alpha val="92000"/>
            </a:srgbClr>
          </a:solidFill>
          <a:ln w="12700">
            <a:solidFill>
              <a:srgbClr val="38BDF8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46304"/>
            <a:ext cx="12191695" cy="58521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二次函数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0424160" y="3474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08 / 14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21792" y="932688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第2页：课堂目标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58368" y="1572768"/>
            <a:ext cx="6949440" cy="4315968"/>
          </a:xfrm>
          <a:prstGeom prst="roundRect">
            <a:avLst/>
          </a:prstGeom>
          <a:solidFill>
            <a:srgbClr val="FBFD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96112" y="1810512"/>
            <a:ext cx="6309360" cy="621792"/>
          </a:xfrm>
          <a:prstGeom prst="roundRect">
            <a:avLst/>
          </a:prstGeom>
          <a:solidFill>
            <a:srgbClr val="EEF4FF"/>
          </a:solidFill>
          <a:ln w="12700">
            <a:solidFill>
              <a:srgbClr val="C7D8FF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60704" y="2011680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1929384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页标题：本节课我们要掌握什么？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896112" y="2596896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60704" y="2798064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417320" y="2715768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投屏内容：3个维度的教学目标（简化版）：①会认二次函数 ②…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96112" y="3383280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60704" y="3584448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417320" y="3502152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教师讲稿：不管是新学还是复习，这三个目标都是本节课必须达标…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96112" y="4169664"/>
            <a:ext cx="6309360" cy="62179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60704" y="4370832"/>
            <a:ext cx="201168" cy="201168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417320" y="4288536"/>
            <a:ext cx="54406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互动问题：大家觉得这三个目标里，你最需要重点攻克的是哪一个？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7909560" y="1572768"/>
            <a:ext cx="3611880" cy="4315968"/>
          </a:xfrm>
          <a:prstGeom prst="roundRect">
            <a:avLst/>
          </a:prstGeom>
          <a:solidFill>
            <a:srgbClr val="F8FAFF"/>
          </a:solidFill>
          <a:ln w="12700">
            <a:solidFill>
              <a:srgbClr val="DCE7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83880" y="184708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0B98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教师提示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183880" y="2240280"/>
            <a:ext cx="2971800" cy="2834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spcAft>
                <a:spcPts val="500"/>
              </a:spcAft>
              <a:buNone/>
            </a:pPr>
            <a:r>
              <a:rPr lang="en-US" sz="10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本页围绕“第2页：课堂目标”展开，先抛出问题，再让学生…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183880" y="5413248"/>
            <a:ext cx="2971800" cy="256032"/>
          </a:xfrm>
          <a:prstGeom prst="roundRect">
            <a:avLst/>
          </a:prstGeom>
          <a:solidFill>
            <a:srgbClr val="10B981">
              <a:alpha val="92000"/>
            </a:srgbClr>
          </a:solidFill>
          <a:ln w="12700">
            <a:solidFill>
              <a:srgbClr val="10B981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21792" y="6355080"/>
            <a:ext cx="3200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WeAgent · Teaching AI Agent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WeAgent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二次函数</dc:title>
  <dc:subject>二次函数</dc:subject>
  <dc:creator>WeAgent</dc:creator>
  <cp:lastModifiedBy>WeAgent</cp:lastModifiedBy>
  <cp:revision>1</cp:revision>
  <dcterms:created xsi:type="dcterms:W3CDTF">2026-06-21T13:09:02Z</dcterms:created>
  <dcterms:modified xsi:type="dcterms:W3CDTF">2026-06-21T13:09:02Z</dcterms:modified>
</cp:coreProperties>
</file>